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62" r:id="rId6"/>
    <p:sldId id="260" r:id="rId7"/>
    <p:sldId id="296" r:id="rId8"/>
    <p:sldId id="297" r:id="rId9"/>
    <p:sldId id="258" r:id="rId10"/>
    <p:sldId id="298" r:id="rId11"/>
    <p:sldId id="270" r:id="rId12"/>
    <p:sldId id="266" r:id="rId13"/>
    <p:sldId id="299" r:id="rId14"/>
    <p:sldId id="264" r:id="rId15"/>
    <p:sldId id="300" r:id="rId16"/>
    <p:sldId id="301" r:id="rId17"/>
    <p:sldId id="303" r:id="rId18"/>
    <p:sldId id="304" r:id="rId19"/>
    <p:sldId id="305" r:id="rId20"/>
    <p:sldId id="268" r:id="rId21"/>
    <p:sldId id="265" r:id="rId22"/>
    <p:sldId id="306" r:id="rId23"/>
    <p:sldId id="267" r:id="rId24"/>
    <p:sldId id="307" r:id="rId25"/>
    <p:sldId id="310" r:id="rId26"/>
    <p:sldId id="309" r:id="rId27"/>
    <p:sldId id="308" r:id="rId28"/>
    <p:sldId id="272" r:id="rId29"/>
    <p:sldId id="278" r:id="rId30"/>
  </p:sldIdLst>
  <p:sldSz cx="9144000" cy="5143500" type="screen16x9"/>
  <p:notesSz cx="6858000" cy="9144000"/>
  <p:embeddedFontLs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Barlow Light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25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58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73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20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220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21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4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43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62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0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27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073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72d1cf2b1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72d1cf2b1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1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16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ódigo Programación Html Software - Gráficos vectoriales gratis en Pixabay">
            <a:extLst>
              <a:ext uri="{FF2B5EF4-FFF2-40B4-BE49-F238E27FC236}">
                <a16:creationId xmlns:a16="http://schemas.microsoft.com/office/drawing/2014/main" id="{EB725B81-D0C0-4825-BEA4-2E157570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692944"/>
            <a:ext cx="3479005" cy="347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933881" y="1528837"/>
            <a:ext cx="4773975" cy="20858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MEDIDAS </a:t>
            </a:r>
            <a:br>
              <a:rPr lang="en" sz="4400" dirty="0">
                <a:solidFill>
                  <a:schemeClr val="accent1"/>
                </a:solidFill>
              </a:rPr>
            </a:br>
            <a:r>
              <a:rPr lang="en" sz="4400" dirty="0">
                <a:solidFill>
                  <a:schemeClr val="accent1"/>
                </a:solidFill>
              </a:rPr>
              <a:t>EMPIRICAS </a:t>
            </a:r>
            <a:br>
              <a:rPr lang="en" sz="4400" dirty="0">
                <a:solidFill>
                  <a:schemeClr val="accent1"/>
                </a:solidFill>
              </a:rPr>
            </a:br>
            <a:r>
              <a:rPr lang="en" sz="4400" dirty="0">
                <a:solidFill>
                  <a:schemeClr val="tx2"/>
                </a:solidFill>
              </a:rPr>
              <a:t>DE</a:t>
            </a:r>
            <a:r>
              <a:rPr lang="en" sz="4400" dirty="0">
                <a:solidFill>
                  <a:schemeClr val="lt2"/>
                </a:solidFill>
              </a:rPr>
              <a:t> RENDIMIENTO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34" name="Google Shape;72;p11">
            <a:extLst>
              <a:ext uri="{FF2B5EF4-FFF2-40B4-BE49-F238E27FC236}">
                <a16:creationId xmlns:a16="http://schemas.microsoft.com/office/drawing/2014/main" id="{3FC55327-E1FC-46E1-ACE8-7CB4FB40D872}"/>
              </a:ext>
            </a:extLst>
          </p:cNvPr>
          <p:cNvSpPr txBox="1">
            <a:spLocks/>
          </p:cNvSpPr>
          <p:nvPr/>
        </p:nvSpPr>
        <p:spPr>
          <a:xfrm>
            <a:off x="598125" y="4036217"/>
            <a:ext cx="3709556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s-419" sz="1400" dirty="0">
                <a:solidFill>
                  <a:schemeClr val="accent1"/>
                </a:solidFill>
              </a:rPr>
              <a:t>INTEGRANTES:</a:t>
            </a:r>
          </a:p>
          <a:p>
            <a:r>
              <a:rPr lang="es-419" sz="1400" dirty="0"/>
              <a:t>- ESPARZA RODRÍGUEZ DIEGO</a:t>
            </a:r>
          </a:p>
          <a:p>
            <a:r>
              <a:rPr lang="es-419" sz="1400" dirty="0"/>
              <a:t>- LÓPEZ ORTEGA DIEGO</a:t>
            </a:r>
          </a:p>
          <a:p>
            <a:r>
              <a:rPr lang="es-419" sz="1400" dirty="0"/>
              <a:t>- PIÑEIRO ORDUNO ALEJANDRO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studiar en casa: métodos y claves | Fundación Aquae">
            <a:extLst>
              <a:ext uri="{FF2B5EF4-FFF2-40B4-BE49-F238E27FC236}">
                <a16:creationId xmlns:a16="http://schemas.microsoft.com/office/drawing/2014/main" id="{9135B633-6E21-4DA0-B753-C736094A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24;p14">
            <a:extLst>
              <a:ext uri="{FF2B5EF4-FFF2-40B4-BE49-F238E27FC236}">
                <a16:creationId xmlns:a16="http://schemas.microsoft.com/office/drawing/2014/main" id="{4ACED086-59BB-4278-9202-B23A67AFF5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2993" y="1455562"/>
            <a:ext cx="4757737" cy="334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Se descompone en todas sus partes para estudiar en forma intensiva cada uno de sus elementos.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7805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ctrTitle" idx="4294967295"/>
          </p:nvPr>
        </p:nvSpPr>
        <p:spPr>
          <a:xfrm>
            <a:off x="1057274" y="592933"/>
            <a:ext cx="7636126" cy="17645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3200" dirty="0">
                <a:solidFill>
                  <a:schemeClr val="accent5"/>
                </a:solidFill>
              </a:rPr>
              <a:t>Este método nos permite  conocer más del objeto de estudio, con lo cual se puede: </a:t>
            </a:r>
            <a:br>
              <a:rPr lang="en" sz="3200" dirty="0">
                <a:solidFill>
                  <a:schemeClr val="accent5"/>
                </a:solidFill>
              </a:rPr>
            </a:b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344" name="Google Shape;344;p2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42;p25">
            <a:extLst>
              <a:ext uri="{FF2B5EF4-FFF2-40B4-BE49-F238E27FC236}">
                <a16:creationId xmlns:a16="http://schemas.microsoft.com/office/drawing/2014/main" id="{C24FCA28-E1D9-4725-9F82-ECAEFAFE31B7}"/>
              </a:ext>
            </a:extLst>
          </p:cNvPr>
          <p:cNvSpPr txBox="1">
            <a:spLocks/>
          </p:cNvSpPr>
          <p:nvPr/>
        </p:nvSpPr>
        <p:spPr>
          <a:xfrm>
            <a:off x="1000123" y="2216941"/>
            <a:ext cx="6722269" cy="2259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s-419" sz="3200" dirty="0">
                <a:solidFill>
                  <a:schemeClr val="accent5"/>
                </a:solidFill>
              </a:rPr>
              <a:t>Explicar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419" sz="3200" dirty="0">
                <a:solidFill>
                  <a:schemeClr val="accent5"/>
                </a:solidFill>
              </a:rPr>
              <a:t>Hacer analogías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419" sz="3200" dirty="0">
                <a:solidFill>
                  <a:schemeClr val="accent5"/>
                </a:solidFill>
              </a:rPr>
              <a:t>Comprender mejor su comportamiento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419" sz="3200" dirty="0">
                <a:solidFill>
                  <a:schemeClr val="accent5"/>
                </a:solidFill>
              </a:rPr>
              <a:t>Establecer nuevas teorías</a:t>
            </a:r>
          </a:p>
        </p:txBody>
      </p:sp>
      <p:pic>
        <p:nvPicPr>
          <p:cNvPr id="11266" name="Picture 2" descr="Comprender el sistema/idea detrás del proyecto | Ncubo">
            <a:extLst>
              <a:ext uri="{FF2B5EF4-FFF2-40B4-BE49-F238E27FC236}">
                <a16:creationId xmlns:a16="http://schemas.microsoft.com/office/drawing/2014/main" id="{5083852B-2A51-4CC3-8FFE-BA31BF15A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59" y="1628775"/>
            <a:ext cx="2649141" cy="26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855299" y="1881750"/>
            <a:ext cx="3323795" cy="13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LA </a:t>
            </a:r>
            <a:r>
              <a:rPr lang="en" dirty="0">
                <a:solidFill>
                  <a:schemeClr val="accent3"/>
                </a:solidFill>
              </a:rPr>
              <a:t>EFICIENCIA DE UN </a:t>
            </a:r>
            <a:r>
              <a:rPr lang="en" dirty="0"/>
              <a:t>ALGORITMO.</a:t>
            </a:r>
            <a:endParaRPr dirty="0"/>
          </a:p>
        </p:txBody>
      </p:sp>
      <p:sp>
        <p:nvSpPr>
          <p:cNvPr id="282" name="Google Shape;282;p2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Foto De Una Computadora Portátil Encendida">
            <a:extLst>
              <a:ext uri="{FF2B5EF4-FFF2-40B4-BE49-F238E27FC236}">
                <a16:creationId xmlns:a16="http://schemas.microsoft.com/office/drawing/2014/main" id="{4F5C1057-333A-4BA4-A790-41D70EDE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24;p14">
            <a:extLst>
              <a:ext uri="{FF2B5EF4-FFF2-40B4-BE49-F238E27FC236}">
                <a16:creationId xmlns:a16="http://schemas.microsoft.com/office/drawing/2014/main" id="{4ACED086-59BB-4278-9202-B23A67AFF5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2993" y="1455562"/>
            <a:ext cx="7458076" cy="334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Estudia el tiempo que tarda un algoritmo en ejecutarse y la memoria que se requiere.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177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905307" y="423678"/>
            <a:ext cx="7433400" cy="5393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¿CÓMO SE MIDE?</a:t>
            </a:r>
            <a:endParaRPr sz="3200" dirty="0"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"/>
          </p:nvPr>
        </p:nvSpPr>
        <p:spPr>
          <a:xfrm>
            <a:off x="693841" y="2130728"/>
            <a:ext cx="2315700" cy="19964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Los comentarios y las instrucciones de declaración no son pasos del programa. </a:t>
            </a:r>
            <a:endParaRPr dirty="0"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2"/>
          </p:nvPr>
        </p:nvSpPr>
        <p:spPr>
          <a:xfrm>
            <a:off x="3414150" y="2093530"/>
            <a:ext cx="2315700" cy="25861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Si la expresiones contienen llamadas a funciones al número de pasos se le suma al número de pasos de la función. </a:t>
            </a:r>
            <a:endParaRPr dirty="0"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3"/>
          </p:nvPr>
        </p:nvSpPr>
        <p:spPr>
          <a:xfrm>
            <a:off x="6230266" y="2093530"/>
            <a:ext cx="2315700" cy="2586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419" dirty="0"/>
              <a:t>Si la llamada a la función tiene paso de parámetros por valor hay que tener en cuenta las asignaciones a estos parámetros.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264;p19">
            <a:extLst>
              <a:ext uri="{FF2B5EF4-FFF2-40B4-BE49-F238E27FC236}">
                <a16:creationId xmlns:a16="http://schemas.microsoft.com/office/drawing/2014/main" id="{5E6622B2-EF05-4B24-998A-511053602FCA}"/>
              </a:ext>
            </a:extLst>
          </p:cNvPr>
          <p:cNvSpPr txBox="1">
            <a:spLocks/>
          </p:cNvSpPr>
          <p:nvPr/>
        </p:nvSpPr>
        <p:spPr>
          <a:xfrm>
            <a:off x="693841" y="1412042"/>
            <a:ext cx="7433400" cy="53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s-419" sz="2000" dirty="0">
                <a:solidFill>
                  <a:schemeClr val="tx1"/>
                </a:solidFill>
              </a:rPr>
              <a:t>El tiempo de ejecución se mide contando el número de pasos del programa.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642938"/>
            <a:ext cx="5307000" cy="589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¿CÓMO SE MIDE?</a:t>
            </a:r>
            <a:endParaRPr sz="32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98F40A-E14F-416E-A554-BFD839A4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606046"/>
            <a:ext cx="4195356" cy="2632263"/>
          </a:xfrm>
        </p:spPr>
        <p:txBody>
          <a:bodyPr/>
          <a:lstStyle/>
          <a:p>
            <a:pPr marL="101600" indent="0">
              <a:buNone/>
            </a:pPr>
            <a:r>
              <a:rPr lang="es-419" sz="2400" dirty="0">
                <a:solidFill>
                  <a:schemeClr val="tx1"/>
                </a:solidFill>
                <a:latin typeface="Barlow Light" panose="020B0604020202020204" charset="0"/>
              </a:rPr>
              <a:t>Si la función es recursiva deben considerarse también las variables locales, ya que deben ser almacenadas en la pila del sistema.</a:t>
            </a:r>
          </a:p>
        </p:txBody>
      </p:sp>
      <p:pic>
        <p:nvPicPr>
          <p:cNvPr id="14338" name="Picture 2" descr="Pila (informática) - Wikipedia, la enciclopedia libre">
            <a:extLst>
              <a:ext uri="{FF2B5EF4-FFF2-40B4-BE49-F238E27FC236}">
                <a16:creationId xmlns:a16="http://schemas.microsoft.com/office/drawing/2014/main" id="{8A8B534E-0B06-4C12-9CA5-127F7015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94" y="1606046"/>
            <a:ext cx="3441914" cy="24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8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642938"/>
            <a:ext cx="5307000" cy="589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¿CÓMO SE MIDE?</a:t>
            </a:r>
            <a:endParaRPr sz="32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98F40A-E14F-416E-A554-BFD839A4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2063" y="1540454"/>
            <a:ext cx="3386138" cy="2632263"/>
          </a:xfrm>
        </p:spPr>
        <p:txBody>
          <a:bodyPr/>
          <a:lstStyle/>
          <a:p>
            <a:pPr marL="101600" indent="0">
              <a:buNone/>
            </a:pPr>
            <a:r>
              <a:rPr lang="es-419" sz="2400" dirty="0">
                <a:solidFill>
                  <a:schemeClr val="tx1"/>
                </a:solidFill>
                <a:latin typeface="Barlow Light" panose="020B0604020202020204" charset="0"/>
              </a:rPr>
              <a:t>Si las expresiones manejan tipos compuestos (vectores) el número de pasos depende del tamaño de los datos.</a:t>
            </a:r>
          </a:p>
        </p:txBody>
      </p:sp>
      <p:pic>
        <p:nvPicPr>
          <p:cNvPr id="15362" name="Picture 2" descr="2. Manejo de Arreglos - Taller Fundamentos de Programación">
            <a:extLst>
              <a:ext uri="{FF2B5EF4-FFF2-40B4-BE49-F238E27FC236}">
                <a16:creationId xmlns:a16="http://schemas.microsoft.com/office/drawing/2014/main" id="{C0FF7FCC-EEA4-45D0-9BDF-23CB5963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787727"/>
            <a:ext cx="3981450" cy="17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7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642938"/>
            <a:ext cx="5307000" cy="589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¿CÓMO SE MIDE?</a:t>
            </a:r>
            <a:endParaRPr sz="32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98F40A-E14F-416E-A554-BFD839A4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1436" y="1620334"/>
            <a:ext cx="4195356" cy="2632263"/>
          </a:xfrm>
        </p:spPr>
        <p:txBody>
          <a:bodyPr/>
          <a:lstStyle/>
          <a:p>
            <a:pPr marL="101600" indent="0">
              <a:buNone/>
            </a:pPr>
            <a:r>
              <a:rPr lang="es-419" sz="2400" dirty="0">
                <a:solidFill>
                  <a:schemeClr val="tx1"/>
                </a:solidFill>
                <a:latin typeface="Barlow Light" panose="020B0604020202020204" charset="0"/>
              </a:rPr>
              <a:t>El numero de pasos necesarios para ejecutar el cuerpo del bucle debe multiplicarse por el número de veces que se ejecuta el bucle.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F04C0A-989B-433D-A1B3-801E504AC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00" y="1791868"/>
            <a:ext cx="3240070" cy="217769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6136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642938"/>
            <a:ext cx="5307000" cy="589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¿CÓMO SE MIDE?</a:t>
            </a:r>
            <a:endParaRPr sz="32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98F40A-E14F-416E-A554-BFD839A4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823" y="1620335"/>
            <a:ext cx="4195356" cy="1765804"/>
          </a:xfrm>
        </p:spPr>
        <p:txBody>
          <a:bodyPr/>
          <a:lstStyle/>
          <a:p>
            <a:pPr marL="101600" indent="0">
              <a:buNone/>
            </a:pPr>
            <a:r>
              <a:rPr lang="es-419" sz="2400" dirty="0">
                <a:solidFill>
                  <a:schemeClr val="tx1"/>
                </a:solidFill>
                <a:latin typeface="Barlow Light" panose="020B0604020202020204" charset="0"/>
              </a:rPr>
              <a:t>La ejecución de la parte de control cuenta como el número de pasos de la expresión que debe ser evaluada.</a:t>
            </a: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5C11AB65-61FD-4584-9F51-D25C0D44957B}"/>
              </a:ext>
            </a:extLst>
          </p:cNvPr>
          <p:cNvSpPr txBox="1">
            <a:spLocks/>
          </p:cNvSpPr>
          <p:nvPr/>
        </p:nvSpPr>
        <p:spPr>
          <a:xfrm>
            <a:off x="683822" y="3894965"/>
            <a:ext cx="6945703" cy="109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600" indent="0">
              <a:buFont typeface="Barlow Light"/>
              <a:buNone/>
            </a:pPr>
            <a:r>
              <a:rPr lang="es-419" sz="1800" dirty="0">
                <a:solidFill>
                  <a:schemeClr val="accent2"/>
                </a:solidFill>
                <a:latin typeface="Barlow Light" panose="020B0604020202020204" charset="0"/>
              </a:rPr>
              <a:t>Nota: Se consideraran las diversas alternativas al contar el número de pasos total del programa.</a:t>
            </a:r>
          </a:p>
        </p:txBody>
      </p:sp>
      <p:pic>
        <p:nvPicPr>
          <p:cNvPr id="19462" name="Picture 6" descr="Concepto de Programación Informática ¿Qué es la Programación Informática?">
            <a:extLst>
              <a:ext uri="{FF2B5EF4-FFF2-40B4-BE49-F238E27FC236}">
                <a16:creationId xmlns:a16="http://schemas.microsoft.com/office/drawing/2014/main" id="{A680013D-AAF8-4623-A368-0A98AAD6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937619"/>
            <a:ext cx="2971800" cy="2971800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5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642938"/>
            <a:ext cx="5307000" cy="589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¿CÓMO SE MIDE?</a:t>
            </a:r>
            <a:endParaRPr sz="32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98F40A-E14F-416E-A554-BFD839A4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647612"/>
            <a:ext cx="4195356" cy="2632263"/>
          </a:xfrm>
        </p:spPr>
        <p:txBody>
          <a:bodyPr/>
          <a:lstStyle/>
          <a:p>
            <a:pPr marL="101600" indent="0">
              <a:buNone/>
            </a:pPr>
            <a:r>
              <a:rPr lang="es-419" sz="2800" dirty="0">
                <a:solidFill>
                  <a:schemeClr val="tx1"/>
                </a:solidFill>
                <a:latin typeface="Barlow Light" panose="020B0604020202020204" charset="0"/>
              </a:rPr>
              <a:t>La instrucción de “return” cuenta como el número de pasos de la expresión que debe ser evaluada.</a:t>
            </a:r>
          </a:p>
        </p:txBody>
      </p:sp>
      <p:pic>
        <p:nvPicPr>
          <p:cNvPr id="18434" name="Picture 2" descr="Funciones en Python: argumentos y retorno de múltiples valores -">
            <a:extLst>
              <a:ext uri="{FF2B5EF4-FFF2-40B4-BE49-F238E27FC236}">
                <a16:creationId xmlns:a16="http://schemas.microsoft.com/office/drawing/2014/main" id="{A48CC33E-362B-47EA-95A0-054320C9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" y="1620334"/>
            <a:ext cx="3443287" cy="2582465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2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642938"/>
            <a:ext cx="5307000" cy="589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MEDICIÓN EMPIRICA</a:t>
            </a:r>
            <a:endParaRPr sz="32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98F40A-E14F-416E-A554-BFD839A4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606046"/>
            <a:ext cx="4195356" cy="2632263"/>
          </a:xfrm>
        </p:spPr>
        <p:txBody>
          <a:bodyPr/>
          <a:lstStyle/>
          <a:p>
            <a:pPr marL="101600" indent="0">
              <a:buNone/>
            </a:pPr>
            <a:r>
              <a:rPr lang="es-419" dirty="0">
                <a:solidFill>
                  <a:schemeClr val="tx1"/>
                </a:solidFill>
                <a:latin typeface="Barlow Light" panose="020B0604020202020204" charset="0"/>
              </a:rPr>
              <a:t>S</a:t>
            </a:r>
            <a:r>
              <a:rPr lang="es-419" b="0" i="0" dirty="0">
                <a:solidFill>
                  <a:schemeClr val="tx1"/>
                </a:solidFill>
                <a:effectLst/>
                <a:latin typeface="Barlow Light" panose="020B0604020202020204" charset="0"/>
              </a:rPr>
              <a:t>e desarrolla con el objetivo de obtener información numérica acerca de una propiedad o cualidad del objeto, donde se comparan magnitudes medibles conocidas. </a:t>
            </a:r>
            <a:endParaRPr lang="es-419" dirty="0">
              <a:solidFill>
                <a:schemeClr val="tx1"/>
              </a:solidFill>
              <a:latin typeface="Barlow Light" panose="020B0604020202020204" charset="0"/>
            </a:endParaRPr>
          </a:p>
          <a:p>
            <a:pPr marL="101600" indent="0">
              <a:buNone/>
            </a:pPr>
            <a:r>
              <a:rPr lang="es-419" dirty="0">
                <a:solidFill>
                  <a:schemeClr val="tx1"/>
                </a:solidFill>
                <a:latin typeface="Barlow Light" panose="020B0604020202020204" charset="0"/>
              </a:rPr>
              <a:t>Se suele llevar a cabo en un experimento.</a:t>
            </a:r>
          </a:p>
        </p:txBody>
      </p:sp>
      <p:pic>
        <p:nvPicPr>
          <p:cNvPr id="2054" name="Picture 6" descr="Datos cualitativos | QuestionPro">
            <a:extLst>
              <a:ext uri="{FF2B5EF4-FFF2-40B4-BE49-F238E27FC236}">
                <a16:creationId xmlns:a16="http://schemas.microsoft.com/office/drawing/2014/main" id="{9856126A-E8C4-4006-8EEF-D58960EE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4" y="542925"/>
            <a:ext cx="5618599" cy="35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1678208" y="293492"/>
            <a:ext cx="5307000" cy="570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EJEMPLO:</a:t>
            </a:r>
            <a:endParaRPr sz="3200" dirty="0"/>
          </a:p>
        </p:txBody>
      </p:sp>
      <p:sp>
        <p:nvSpPr>
          <p:cNvPr id="310" name="Google Shape;310;p23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82428DC-3860-4D9C-8922-E9F3FC97F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98102"/>
              </p:ext>
            </p:extLst>
          </p:nvPr>
        </p:nvGraphicFramePr>
        <p:xfrm>
          <a:off x="1048180" y="1118393"/>
          <a:ext cx="6738507" cy="3114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48653">
                  <a:extLst>
                    <a:ext uri="{9D8B030D-6E8A-4147-A177-3AD203B41FA5}">
                      <a16:colId xmlns:a16="http://schemas.microsoft.com/office/drawing/2014/main" val="324643256"/>
                    </a:ext>
                  </a:extLst>
                </a:gridCol>
                <a:gridCol w="790960">
                  <a:extLst>
                    <a:ext uri="{9D8B030D-6E8A-4147-A177-3AD203B41FA5}">
                      <a16:colId xmlns:a16="http://schemas.microsoft.com/office/drawing/2014/main" val="2024289177"/>
                    </a:ext>
                  </a:extLst>
                </a:gridCol>
                <a:gridCol w="1279973">
                  <a:extLst>
                    <a:ext uri="{9D8B030D-6E8A-4147-A177-3AD203B41FA5}">
                      <a16:colId xmlns:a16="http://schemas.microsoft.com/office/drawing/2014/main" val="1690887228"/>
                    </a:ext>
                  </a:extLst>
                </a:gridCol>
                <a:gridCol w="1296383">
                  <a:extLst>
                    <a:ext uri="{9D8B030D-6E8A-4147-A177-3AD203B41FA5}">
                      <a16:colId xmlns:a16="http://schemas.microsoft.com/office/drawing/2014/main" val="1158386115"/>
                    </a:ext>
                  </a:extLst>
                </a:gridCol>
                <a:gridCol w="1222538">
                  <a:extLst>
                    <a:ext uri="{9D8B030D-6E8A-4147-A177-3AD203B41FA5}">
                      <a16:colId xmlns:a16="http://schemas.microsoft.com/office/drawing/2014/main" val="260962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Función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Línea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Frecuencia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Total de pasos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0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float sum (float *a, const int n){</a:t>
                      </a:r>
                      <a:endParaRPr lang="es-419" sz="1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2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float s=0;</a:t>
                      </a:r>
                      <a:endParaRPr lang="es-419" sz="1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5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 i=0</a:t>
                      </a:r>
                      <a:endParaRPr lang="es-419" sz="1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8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while (i &lt; n){</a:t>
                      </a:r>
                      <a:endParaRPr lang="es-419" sz="1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n+1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5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s+=a[i];</a:t>
                      </a:r>
                      <a:endParaRPr lang="es-419" sz="1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6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I++; }</a:t>
                      </a:r>
                      <a:endParaRPr lang="es-419" sz="1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60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b="1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return s; } </a:t>
                      </a:r>
                      <a:endParaRPr lang="es-419" sz="1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4492"/>
                  </a:ext>
                </a:extLst>
              </a:tr>
            </a:tbl>
          </a:graphicData>
        </a:graphic>
      </p:graphicFrame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1E48929-BD7A-4CE4-A735-E018DB4DA5AE}"/>
              </a:ext>
            </a:extLst>
          </p:cNvPr>
          <p:cNvSpPr/>
          <p:nvPr/>
        </p:nvSpPr>
        <p:spPr>
          <a:xfrm>
            <a:off x="6593681" y="4393406"/>
            <a:ext cx="1193006" cy="57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400" b="1" dirty="0"/>
              <a:t>3n+4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8" descr="Man in Black Shirt Sitting in Front of Computer">
            <a:extLst>
              <a:ext uri="{FF2B5EF4-FFF2-40B4-BE49-F238E27FC236}">
                <a16:creationId xmlns:a16="http://schemas.microsoft.com/office/drawing/2014/main" id="{E0831982-6E78-476D-9C51-84DF3479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0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855300" y="507206"/>
            <a:ext cx="4348500" cy="725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FACTORES QUE AFECTAN EL TIEMPO DE EJECUCIÓN</a:t>
            </a:r>
            <a:endParaRPr dirty="0"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764475" y="1493459"/>
            <a:ext cx="4348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" dirty="0"/>
              <a:t>Tamaño de los datos de entrada.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" dirty="0"/>
              <a:t>Contenido de los datos de entrada.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" dirty="0"/>
              <a:t>El código generado por el compilador y el computador.</a:t>
            </a:r>
            <a:endParaRPr dirty="0"/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Persona Señalando Impresión Numérica">
            <a:extLst>
              <a:ext uri="{FF2B5EF4-FFF2-40B4-BE49-F238E27FC236}">
                <a16:creationId xmlns:a16="http://schemas.microsoft.com/office/drawing/2014/main" id="{8BB4808C-56C2-4906-95E0-55F8CC69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8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5005274" y="1873863"/>
            <a:ext cx="3323795" cy="13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CONTENIDO DE </a:t>
            </a:r>
            <a:r>
              <a:rPr lang="en" sz="3200" dirty="0">
                <a:solidFill>
                  <a:schemeClr val="accent3"/>
                </a:solidFill>
              </a:rPr>
              <a:t>LOS DATOS DE</a:t>
            </a:r>
            <a:br>
              <a:rPr lang="en" sz="3200" dirty="0">
                <a:solidFill>
                  <a:schemeClr val="accent3"/>
                </a:solidFill>
              </a:rPr>
            </a:br>
            <a:r>
              <a:rPr lang="en" sz="3200" dirty="0"/>
              <a:t>ENTRADA.</a:t>
            </a:r>
            <a:endParaRPr sz="3200" dirty="0"/>
          </a:p>
        </p:txBody>
      </p:sp>
      <p:sp>
        <p:nvSpPr>
          <p:cNvPr id="282" name="Google Shape;282;p2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29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855292" y="836003"/>
            <a:ext cx="4036590" cy="3941676"/>
            <a:chOff x="855292" y="912203"/>
            <a:chExt cx="4036590" cy="3941676"/>
          </a:xfrm>
        </p:grpSpPr>
        <p:sp>
          <p:nvSpPr>
            <p:cNvPr id="289" name="Google Shape;289;p22"/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2"/>
          <p:cNvSpPr/>
          <p:nvPr/>
        </p:nvSpPr>
        <p:spPr>
          <a:xfrm>
            <a:off x="3045919" y="1974666"/>
            <a:ext cx="2440200" cy="244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3334675" y="2379654"/>
            <a:ext cx="1862700" cy="16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Si el vector esta desordenado, se realizan “n” asignaciones, “n2” comparaciones , asignaciones y “n” intercambios.</a:t>
            </a: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2165662" y="1532953"/>
            <a:ext cx="1423800" cy="1423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2345601" y="1781306"/>
            <a:ext cx="1094566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Si el vector está ordenado se realizan “n” asignaciones y “n2”  comparaciones.</a:t>
            </a:r>
          </a:p>
        </p:txBody>
      </p:sp>
      <p:sp>
        <p:nvSpPr>
          <p:cNvPr id="299" name="Google Shape;299;p22"/>
          <p:cNvSpPr/>
          <p:nvPr/>
        </p:nvSpPr>
        <p:spPr>
          <a:xfrm>
            <a:off x="1824478" y="3097189"/>
            <a:ext cx="1498800" cy="1498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4486309" y="1349393"/>
            <a:ext cx="1030262" cy="103026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1869220" y="3343854"/>
            <a:ext cx="1435003" cy="105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Analizar la eficiencia del algoritmo en el caso promedio, como el tiempo de ejecución y la frecuencia de cada ejemplar.</a:t>
            </a:r>
            <a:endParaRPr sz="10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3" name="Google Shape;303;p22"/>
          <p:cNvSpPr txBox="1">
            <a:spLocks noGrp="1"/>
          </p:cNvSpPr>
          <p:nvPr>
            <p:ph type="title"/>
          </p:nvPr>
        </p:nvSpPr>
        <p:spPr>
          <a:xfrm>
            <a:off x="855299" y="482531"/>
            <a:ext cx="6488475" cy="7497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EL ALGORITMO DE ORDENACIÓN POR SELECCIÓN: </a:t>
            </a:r>
            <a:endParaRPr dirty="0"/>
          </a:p>
        </p:txBody>
      </p:sp>
      <p:sp>
        <p:nvSpPr>
          <p:cNvPr id="300" name="Google Shape;300;p22"/>
          <p:cNvSpPr txBox="1"/>
          <p:nvPr/>
        </p:nvSpPr>
        <p:spPr>
          <a:xfrm>
            <a:off x="4486309" y="1428145"/>
            <a:ext cx="1030262" cy="87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Analizar la eficiencia del algoritmo en el peor de los casos. </a:t>
            </a:r>
            <a:endParaRPr sz="10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2" name="Picture 16" descr="Monitor De Pantalla Plana Encendido">
            <a:extLst>
              <a:ext uri="{FF2B5EF4-FFF2-40B4-BE49-F238E27FC236}">
                <a16:creationId xmlns:a16="http://schemas.microsoft.com/office/drawing/2014/main" id="{8DCF0134-46A5-4AB6-9033-1218FE8B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855299" y="1881750"/>
            <a:ext cx="3323795" cy="13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FACTOR: EL </a:t>
            </a:r>
            <a:r>
              <a:rPr lang="en" dirty="0"/>
              <a:t>COMPILADOR Y EL </a:t>
            </a:r>
            <a:r>
              <a:rPr lang="en" dirty="0">
                <a:solidFill>
                  <a:schemeClr val="accent3"/>
                </a:solidFill>
              </a:rPr>
              <a:t>COMPUTADOR.</a:t>
            </a:r>
            <a:endParaRPr dirty="0"/>
          </a:p>
        </p:txBody>
      </p:sp>
      <p:sp>
        <p:nvSpPr>
          <p:cNvPr id="282" name="Google Shape;282;p2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19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ctrTitle" idx="4294967295"/>
          </p:nvPr>
        </p:nvSpPr>
        <p:spPr>
          <a:xfrm>
            <a:off x="1114421" y="107158"/>
            <a:ext cx="7365209" cy="17645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tx1"/>
                </a:solidFill>
              </a:rPr>
              <a:t>Se utiliza el criterio asintótico, esto es ignorar el efecto del computador, ya que: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344" name="Google Shape;344;p2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Google Shape;342;p25">
            <a:extLst>
              <a:ext uri="{FF2B5EF4-FFF2-40B4-BE49-F238E27FC236}">
                <a16:creationId xmlns:a16="http://schemas.microsoft.com/office/drawing/2014/main" id="{C24FCA28-E1D9-4725-9F82-ECAEFAFE31B7}"/>
              </a:ext>
            </a:extLst>
          </p:cNvPr>
          <p:cNvSpPr txBox="1">
            <a:spLocks/>
          </p:cNvSpPr>
          <p:nvPr/>
        </p:nvSpPr>
        <p:spPr>
          <a:xfrm>
            <a:off x="1000123" y="1766885"/>
            <a:ext cx="7179471" cy="2259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s-419" sz="2800" dirty="0">
                <a:solidFill>
                  <a:schemeClr val="accent5"/>
                </a:solidFill>
              </a:rPr>
              <a:t>Se pretende analizar la eficiencia del algoritmo de un modo totalmente independiente de las máquinas y lenguajes existentes.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419" sz="2800" dirty="0">
              <a:solidFill>
                <a:schemeClr val="accent5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419" sz="2800" dirty="0">
                <a:solidFill>
                  <a:schemeClr val="accent5"/>
                </a:solidFill>
              </a:rPr>
              <a:t>Diferentes implementaciones de un algoritmo en sus tiempos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107242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ódigo Proyectado Sobre La Mujer">
            <a:extLst>
              <a:ext uri="{FF2B5EF4-FFF2-40B4-BE49-F238E27FC236}">
                <a16:creationId xmlns:a16="http://schemas.microsoft.com/office/drawing/2014/main" id="{1B358E15-12A1-4FBB-B329-CCCE267F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24;p14">
            <a:extLst>
              <a:ext uri="{FF2B5EF4-FFF2-40B4-BE49-F238E27FC236}">
                <a16:creationId xmlns:a16="http://schemas.microsoft.com/office/drawing/2014/main" id="{4ACED086-59BB-4278-9202-B23A67AFF5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334" y="1319831"/>
            <a:ext cx="6707982" cy="334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Un factor constante en los tiempos de ejecución no se considera en general importante frente a una dependencia del tamaño de los datos de entrada.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3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Persona Que Usa Macbook Pro">
            <a:extLst>
              <a:ext uri="{FF2B5EF4-FFF2-40B4-BE49-F238E27FC236}">
                <a16:creationId xmlns:a16="http://schemas.microsoft.com/office/drawing/2014/main" id="{A9F79095-FAE5-44D4-83C2-D0446E41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0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855300" y="507206"/>
            <a:ext cx="4348500" cy="725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TIPOS DE EJEMPLARES</a:t>
            </a:r>
            <a:endParaRPr sz="3200" dirty="0"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764474" y="1493458"/>
            <a:ext cx="4600481" cy="33571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" sz="1800" b="1" dirty="0"/>
              <a:t>Caso mejor</a:t>
            </a:r>
            <a:r>
              <a:rPr lang="en" sz="1800" dirty="0"/>
              <a:t>: se trata de aquellos ejemplares del programa en los que el algoritmo es mas “eficiente”.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" sz="1800" b="1" dirty="0"/>
              <a:t>Caso peor</a:t>
            </a:r>
            <a:r>
              <a:rPr lang="en" sz="1800" dirty="0"/>
              <a:t>: se trata de aquellos ejemplares del programa en los que el algoritmo es menos “eficiente”.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" sz="1800" b="1" dirty="0"/>
              <a:t>Caso medio</a:t>
            </a:r>
            <a:r>
              <a:rPr lang="en" sz="1800" dirty="0"/>
              <a:t>: se trata del “resto” de ejemplares del programa.</a:t>
            </a:r>
            <a:endParaRPr sz="1800" dirty="0"/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253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EJEMPLARES</a:t>
            </a:r>
            <a:endParaRPr dirty="0"/>
          </a:p>
        </p:txBody>
      </p:sp>
      <p:sp>
        <p:nvSpPr>
          <p:cNvPr id="382" name="Google Shape;382;p2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5632317" y="172317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CASO MEDIO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5893595" y="2590524"/>
            <a:ext cx="3044422" cy="243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Multiplicar dos números enteros distintos de cero,  insertar en una lista que no sea el principio ni el final,  ordenar un vector que no está ordenado ni en orden directo o inverso, etc. En este caso que más nos debería preocupar puesto que será el más habitual, sin embargo no siempre se puede calcular.</a:t>
            </a: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0" y="1723389"/>
            <a:ext cx="3546900" cy="6690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CASO MEJOR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655350" y="2590525"/>
            <a:ext cx="2236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Multiplicar un numero por cero, insertar en una lista vacía, ordenar un vector que ya está ordenado , etc. Generalmente no nos interesa. </a:t>
            </a: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2944204" y="172317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CASO PEOR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3478947" y="2590525"/>
            <a:ext cx="2236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</a:t>
            </a: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nsertar al final de la lista, ordenar un vector que está ordenado en orden inverso, etc. No nos interesa mucho.</a:t>
            </a: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Aluminio Imac Sobre Mesa">
            <a:extLst>
              <a:ext uri="{FF2B5EF4-FFF2-40B4-BE49-F238E27FC236}">
                <a16:creationId xmlns:a16="http://schemas.microsoft.com/office/drawing/2014/main" id="{1E82AD32-8EF8-444A-AC33-6A10644D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9" name="Google Shape;469;p33"/>
          <p:cNvSpPr txBox="1">
            <a:spLocks noGrp="1"/>
          </p:cNvSpPr>
          <p:nvPr>
            <p:ph type="ctrTitle" idx="4294967295"/>
          </p:nvPr>
        </p:nvSpPr>
        <p:spPr>
          <a:xfrm>
            <a:off x="2176894" y="1057274"/>
            <a:ext cx="5024006" cy="30003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GRACIAS POR SU ATENCIÓN</a:t>
            </a:r>
            <a:endParaRPr sz="6000" dirty="0"/>
          </a:p>
        </p:txBody>
      </p:sp>
      <p:sp>
        <p:nvSpPr>
          <p:cNvPr id="471" name="Google Shape;471;p33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24;p14">
            <a:extLst>
              <a:ext uri="{FF2B5EF4-FFF2-40B4-BE49-F238E27FC236}">
                <a16:creationId xmlns:a16="http://schemas.microsoft.com/office/drawing/2014/main" id="{4ACED086-59BB-4278-9202-B23A67AFF5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86263" y="1212674"/>
            <a:ext cx="4353198" cy="23743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/>
              <a:t>Los datos empíricos son obtenidos de las pruebas acertadas y los errores, es decir de la “Experiencia”.</a:t>
            </a:r>
            <a:endParaRPr sz="2800" dirty="0"/>
          </a:p>
        </p:txBody>
      </p:sp>
      <p:pic>
        <p:nvPicPr>
          <p:cNvPr id="3074" name="Picture 2" descr="experiencia de cliente-tres-errores-habituales-debemos-evitar">
            <a:extLst>
              <a:ext uri="{FF2B5EF4-FFF2-40B4-BE49-F238E27FC236}">
                <a16:creationId xmlns:a16="http://schemas.microsoft.com/office/drawing/2014/main" id="{C0C60EC1-3B0A-43B4-A421-243CA744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9" y="1964316"/>
            <a:ext cx="3905331" cy="317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798150" y="1451533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s-419" dirty="0"/>
              <a:t>Se basa en la experiencia.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" dirty="0"/>
              <a:t>Está limitado a la percepción sensorial.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s-419" dirty="0"/>
              <a:t>Es subjetivo.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s-419" dirty="0"/>
              <a:t>No es verificable.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s-419" dirty="0"/>
              <a:t>Es un método fáctico.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s-419" dirty="0"/>
              <a:t>Es autocorrectivo y progresivo.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FEEC2CB-97FE-49CF-A68C-682E125A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658067"/>
            <a:ext cx="6464818" cy="591714"/>
          </a:xfrm>
        </p:spPr>
        <p:txBody>
          <a:bodyPr/>
          <a:lstStyle/>
          <a:p>
            <a:r>
              <a:rPr lang="es-419" dirty="0"/>
              <a:t>CARACTERISTICAS DE LA MEDICIÓN EMPÍRICA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FC46F57-1A61-4AFD-A487-CB9CC8585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26" y="1505486"/>
            <a:ext cx="2825981" cy="28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aracterísticas de un sistema EHR para hospitales | Cirrus">
            <a:extLst>
              <a:ext uri="{FF2B5EF4-FFF2-40B4-BE49-F238E27FC236}">
                <a16:creationId xmlns:a16="http://schemas.microsoft.com/office/drawing/2014/main" id="{9F67F964-25BC-4E17-BAE9-CF1577E2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70" y="422838"/>
            <a:ext cx="5675709" cy="45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813925"/>
            <a:ext cx="3216638" cy="15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MEDICIÓN SIMULADA</a:t>
            </a:r>
            <a:endParaRPr sz="4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body" idx="1"/>
          </p:nvPr>
        </p:nvSpPr>
        <p:spPr>
          <a:xfrm>
            <a:off x="3385425" y="564355"/>
            <a:ext cx="5307000" cy="3614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La simulacion es el proceso de diseñar un modelo de un sistema real y llevar a  cabo experiencias con él, con la finalidad de comprender el comportamiento del sistema.</a:t>
            </a:r>
            <a:endParaRPr dirty="0"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146" name="Picture 2" descr="Simulación - Iconos gratis de tecnología">
            <a:extLst>
              <a:ext uri="{FF2B5EF4-FFF2-40B4-BE49-F238E27FC236}">
                <a16:creationId xmlns:a16="http://schemas.microsoft.com/office/drawing/2014/main" id="{EE231F53-DD71-432F-ABCD-033F2E3E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87" y="1787344"/>
            <a:ext cx="3422831" cy="34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24;p14">
            <a:extLst>
              <a:ext uri="{FF2B5EF4-FFF2-40B4-BE49-F238E27FC236}">
                <a16:creationId xmlns:a16="http://schemas.microsoft.com/office/drawing/2014/main" id="{4ACED086-59BB-4278-9202-B23A67AFF5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86263" y="859940"/>
            <a:ext cx="4353198" cy="34236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/>
              <a:t>Simular es reproducir artificialmente las relaciones entradas-salida de un sistema, siempre y cuando las operaciones de un sistema sean imposibles, costosas o poco prácticas.</a:t>
            </a:r>
            <a:endParaRPr sz="2800" dirty="0"/>
          </a:p>
        </p:txBody>
      </p:sp>
      <p:pic>
        <p:nvPicPr>
          <p:cNvPr id="3074" name="Picture 2" descr="experiencia de cliente-tres-errores-habituales-debemos-evitar">
            <a:extLst>
              <a:ext uri="{FF2B5EF4-FFF2-40B4-BE49-F238E27FC236}">
                <a16:creationId xmlns:a16="http://schemas.microsoft.com/office/drawing/2014/main" id="{C0C60EC1-3B0A-43B4-A421-243CA744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9" y="1964316"/>
            <a:ext cx="3905331" cy="317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4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933881" y="1528837"/>
            <a:ext cx="4773975" cy="20858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MEDICIÓN </a:t>
            </a:r>
            <a:br>
              <a:rPr lang="en" sz="4400" dirty="0">
                <a:solidFill>
                  <a:schemeClr val="accent1"/>
                </a:solidFill>
              </a:rPr>
            </a:br>
            <a:r>
              <a:rPr lang="en" sz="4400" dirty="0">
                <a:solidFill>
                  <a:schemeClr val="accent1"/>
                </a:solidFill>
              </a:rPr>
              <a:t>ANALÍTICA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D78A30C-8AF7-4C6C-9916-F62C93A4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444" y="700088"/>
            <a:ext cx="5436273" cy="33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mputadora portátil clipart. Dibujos animados descargar gratis. | Creazilla">
            <a:extLst>
              <a:ext uri="{FF2B5EF4-FFF2-40B4-BE49-F238E27FC236}">
                <a16:creationId xmlns:a16="http://schemas.microsoft.com/office/drawing/2014/main" id="{292A0B5B-60ED-42CA-A07C-93F76586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94" y="3041037"/>
            <a:ext cx="2244406" cy="22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116;p13"/>
          <p:cNvSpPr txBox="1">
            <a:spLocks noGrp="1"/>
          </p:cNvSpPr>
          <p:nvPr>
            <p:ph type="ctrTitle" idx="4294967295"/>
          </p:nvPr>
        </p:nvSpPr>
        <p:spPr>
          <a:xfrm>
            <a:off x="855299" y="1991850"/>
            <a:ext cx="295946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¿QUÉ ES?</a:t>
            </a:r>
            <a:endParaRPr sz="4800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4294967295"/>
          </p:nvPr>
        </p:nvSpPr>
        <p:spPr>
          <a:xfrm>
            <a:off x="3857081" y="1101633"/>
            <a:ext cx="4836319" cy="25788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chemeClr val="accent2"/>
                </a:solidFill>
              </a:rPr>
              <a:t>Se realiza a partir de la experimentación y el análisis de gran numero de casos para establecer leyes universales.</a:t>
            </a:r>
            <a:endParaRPr sz="3200" b="1" dirty="0">
              <a:solidFill>
                <a:schemeClr val="accent2"/>
              </a:solidFill>
            </a:endParaRPr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7088</TotalTime>
  <Words>981</Words>
  <Application>Microsoft Office PowerPoint</Application>
  <PresentationFormat>Presentación en pantalla (16:9)</PresentationFormat>
  <Paragraphs>134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Barlow</vt:lpstr>
      <vt:lpstr>Wingdings</vt:lpstr>
      <vt:lpstr>Barlow Light</vt:lpstr>
      <vt:lpstr>Calibri</vt:lpstr>
      <vt:lpstr>Arial</vt:lpstr>
      <vt:lpstr>Minola template</vt:lpstr>
      <vt:lpstr>MEDIDAS  EMPIRICAS  DE RENDIMIENTO</vt:lpstr>
      <vt:lpstr>MEDICIÓN EMPIRICA</vt:lpstr>
      <vt:lpstr>Presentación de PowerPoint</vt:lpstr>
      <vt:lpstr>CARACTERISTICAS DE LA MEDICIÓN EMPÍRICA</vt:lpstr>
      <vt:lpstr>MEDICIÓN SIMULADA</vt:lpstr>
      <vt:lpstr>Presentación de PowerPoint</vt:lpstr>
      <vt:lpstr>Presentación de PowerPoint</vt:lpstr>
      <vt:lpstr>MEDICIÓN  ANALÍTICA</vt:lpstr>
      <vt:lpstr>¿QUÉ ES?</vt:lpstr>
      <vt:lpstr>Presentación de PowerPoint</vt:lpstr>
      <vt:lpstr>Este método nos permite  conocer más del objeto de estudio, con lo cual se puede:  </vt:lpstr>
      <vt:lpstr>ANÁLISIS DE LA EFICIENCIA DE UN ALGORITMO.</vt:lpstr>
      <vt:lpstr>Presentación de PowerPoint</vt:lpstr>
      <vt:lpstr>¿CÓMO SE MIDE?</vt:lpstr>
      <vt:lpstr>¿CÓMO SE MIDE?</vt:lpstr>
      <vt:lpstr>¿CÓMO SE MIDE?</vt:lpstr>
      <vt:lpstr>¿CÓMO SE MIDE?</vt:lpstr>
      <vt:lpstr>¿CÓMO SE MIDE?</vt:lpstr>
      <vt:lpstr>¿CÓMO SE MIDE?</vt:lpstr>
      <vt:lpstr>EJEMPLO:</vt:lpstr>
      <vt:lpstr>FACTORES QUE AFECTAN EL TIEMPO DE EJECUCIÓN</vt:lpstr>
      <vt:lpstr>CONTENIDO DE LOS DATOS DE ENTRADA.</vt:lpstr>
      <vt:lpstr>EN EL ALGORITMO DE ORDENACIÓN POR SELECCIÓN: </vt:lpstr>
      <vt:lpstr>FACTOR: EL COMPILADOR Y EL COMPUTADOR.</vt:lpstr>
      <vt:lpstr>Se utiliza el criterio asintótico, esto es ignorar el efecto del computador, ya que:</vt:lpstr>
      <vt:lpstr>Presentación de PowerPoint</vt:lpstr>
      <vt:lpstr>TIPOS DE EJEMPLARES</vt:lpstr>
      <vt:lpstr>TIPOS DE EJEMPLARES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Diego Esparza Rodriguez</dc:creator>
  <cp:lastModifiedBy>Luis Daniel Esparza Rodriguez</cp:lastModifiedBy>
  <cp:revision>47</cp:revision>
  <dcterms:modified xsi:type="dcterms:W3CDTF">2021-07-29T22:30:58Z</dcterms:modified>
</cp:coreProperties>
</file>